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923A2-CD52-456D-B880-2622F2EBAC1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77683367-8D9C-4056-A926-8B01F8220ED1}">
      <dgm:prSet phldrT="[Texte]"/>
      <dgm:spPr/>
      <dgm:t>
        <a:bodyPr/>
        <a:lstStyle/>
        <a:p>
          <a:r>
            <a:rPr lang="fr-FR" dirty="0" smtClean="0"/>
            <a:t>Caractère innovant</a:t>
          </a:r>
          <a:endParaRPr lang="fr-FR" dirty="0"/>
        </a:p>
      </dgm:t>
    </dgm:pt>
    <dgm:pt modelId="{A5D2B1A8-FA85-47CF-B158-D79F9CCD1AD7}" type="parTrans" cxnId="{FF2F84DB-2DBF-4B04-95BE-B92B183B6B7D}">
      <dgm:prSet/>
      <dgm:spPr/>
      <dgm:t>
        <a:bodyPr/>
        <a:lstStyle/>
        <a:p>
          <a:endParaRPr lang="fr-FR"/>
        </a:p>
      </dgm:t>
    </dgm:pt>
    <dgm:pt modelId="{B9F4CB7B-238F-464D-9CA6-23596DAC8835}" type="sibTrans" cxnId="{FF2F84DB-2DBF-4B04-95BE-B92B183B6B7D}">
      <dgm:prSet/>
      <dgm:spPr/>
      <dgm:t>
        <a:bodyPr/>
        <a:lstStyle/>
        <a:p>
          <a:endParaRPr lang="fr-FR"/>
        </a:p>
      </dgm:t>
    </dgm:pt>
    <dgm:pt modelId="{F2C7EC26-022A-42E1-98BF-79725AC2D25F}">
      <dgm:prSet phldrT="[Texte]"/>
      <dgm:spPr/>
      <dgm:t>
        <a:bodyPr/>
        <a:lstStyle/>
        <a:p>
          <a:r>
            <a:rPr lang="fr-FR" dirty="0" smtClean="0"/>
            <a:t>Construction et mise en œuvre partenariale</a:t>
          </a:r>
          <a:endParaRPr lang="fr-FR" dirty="0"/>
        </a:p>
      </dgm:t>
    </dgm:pt>
    <dgm:pt modelId="{1C2E072F-518F-429A-9E0B-1E979B28F21C}" type="parTrans" cxnId="{B709666A-7CEA-4555-B40E-8EEF01D792D1}">
      <dgm:prSet/>
      <dgm:spPr/>
      <dgm:t>
        <a:bodyPr/>
        <a:lstStyle/>
        <a:p>
          <a:endParaRPr lang="fr-FR"/>
        </a:p>
      </dgm:t>
    </dgm:pt>
    <dgm:pt modelId="{F617407F-3A2C-48D0-9202-D5251B7233F6}" type="sibTrans" cxnId="{B709666A-7CEA-4555-B40E-8EEF01D792D1}">
      <dgm:prSet/>
      <dgm:spPr/>
      <dgm:t>
        <a:bodyPr/>
        <a:lstStyle/>
        <a:p>
          <a:endParaRPr lang="fr-FR"/>
        </a:p>
      </dgm:t>
    </dgm:pt>
    <dgm:pt modelId="{9B8A9535-02CB-4767-998F-FBA863F1A259}" type="pres">
      <dgm:prSet presAssocID="{FB1923A2-CD52-456D-B880-2622F2EBAC11}" presName="CompostProcess" presStyleCnt="0">
        <dgm:presLayoutVars>
          <dgm:dir/>
          <dgm:resizeHandles val="exact"/>
        </dgm:presLayoutVars>
      </dgm:prSet>
      <dgm:spPr/>
    </dgm:pt>
    <dgm:pt modelId="{50D2ADB9-E026-4B28-B752-E96290A2CE2F}" type="pres">
      <dgm:prSet presAssocID="{FB1923A2-CD52-456D-B880-2622F2EBAC11}" presName="arrow" presStyleLbl="bgShp" presStyleIdx="0" presStyleCnt="1"/>
      <dgm:spPr>
        <a:solidFill>
          <a:srgbClr val="991950"/>
        </a:solidFill>
      </dgm:spPr>
    </dgm:pt>
    <dgm:pt modelId="{DE05B71A-08DF-4742-A602-97C332A4A266}" type="pres">
      <dgm:prSet presAssocID="{FB1923A2-CD52-456D-B880-2622F2EBAC11}" presName="linearProcess" presStyleCnt="0"/>
      <dgm:spPr/>
    </dgm:pt>
    <dgm:pt modelId="{A0D2EFDC-4F49-4261-9AF7-5EBFAC2ACBAA}" type="pres">
      <dgm:prSet presAssocID="{77683367-8D9C-4056-A926-8B01F8220ED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781DA3-D7D0-4091-B089-C4EA6B4471A4}" type="pres">
      <dgm:prSet presAssocID="{B9F4CB7B-238F-464D-9CA6-23596DAC8835}" presName="sibTrans" presStyleCnt="0"/>
      <dgm:spPr/>
    </dgm:pt>
    <dgm:pt modelId="{3A0687B6-846E-48FC-9A1E-581B01425A0E}" type="pres">
      <dgm:prSet presAssocID="{F2C7EC26-022A-42E1-98BF-79725AC2D25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09666A-7CEA-4555-B40E-8EEF01D792D1}" srcId="{FB1923A2-CD52-456D-B880-2622F2EBAC11}" destId="{F2C7EC26-022A-42E1-98BF-79725AC2D25F}" srcOrd="1" destOrd="0" parTransId="{1C2E072F-518F-429A-9E0B-1E979B28F21C}" sibTransId="{F617407F-3A2C-48D0-9202-D5251B7233F6}"/>
    <dgm:cxn modelId="{3030E55F-07F7-49C7-9C29-B626C8A3C4D1}" type="presOf" srcId="{FB1923A2-CD52-456D-B880-2622F2EBAC11}" destId="{9B8A9535-02CB-4767-998F-FBA863F1A259}" srcOrd="0" destOrd="0" presId="urn:microsoft.com/office/officeart/2005/8/layout/hProcess9"/>
    <dgm:cxn modelId="{FF2F84DB-2DBF-4B04-95BE-B92B183B6B7D}" srcId="{FB1923A2-CD52-456D-B880-2622F2EBAC11}" destId="{77683367-8D9C-4056-A926-8B01F8220ED1}" srcOrd="0" destOrd="0" parTransId="{A5D2B1A8-FA85-47CF-B158-D79F9CCD1AD7}" sibTransId="{B9F4CB7B-238F-464D-9CA6-23596DAC8835}"/>
    <dgm:cxn modelId="{FB09D280-F5AC-4A89-891F-F2521FCEE8F1}" type="presOf" srcId="{F2C7EC26-022A-42E1-98BF-79725AC2D25F}" destId="{3A0687B6-846E-48FC-9A1E-581B01425A0E}" srcOrd="0" destOrd="0" presId="urn:microsoft.com/office/officeart/2005/8/layout/hProcess9"/>
    <dgm:cxn modelId="{8FC2152E-81A5-4256-9F2D-9C1911985633}" type="presOf" srcId="{77683367-8D9C-4056-A926-8B01F8220ED1}" destId="{A0D2EFDC-4F49-4261-9AF7-5EBFAC2ACBAA}" srcOrd="0" destOrd="0" presId="urn:microsoft.com/office/officeart/2005/8/layout/hProcess9"/>
    <dgm:cxn modelId="{526E19C2-D3B7-4F03-A788-F3D020BDC424}" type="presParOf" srcId="{9B8A9535-02CB-4767-998F-FBA863F1A259}" destId="{50D2ADB9-E026-4B28-B752-E96290A2CE2F}" srcOrd="0" destOrd="0" presId="urn:microsoft.com/office/officeart/2005/8/layout/hProcess9"/>
    <dgm:cxn modelId="{BA95935D-7A1A-45B8-A9C1-3546EB42E787}" type="presParOf" srcId="{9B8A9535-02CB-4767-998F-FBA863F1A259}" destId="{DE05B71A-08DF-4742-A602-97C332A4A266}" srcOrd="1" destOrd="0" presId="urn:microsoft.com/office/officeart/2005/8/layout/hProcess9"/>
    <dgm:cxn modelId="{0D6FA9A4-C3A5-4BDA-9D02-078276B67808}" type="presParOf" srcId="{DE05B71A-08DF-4742-A602-97C332A4A266}" destId="{A0D2EFDC-4F49-4261-9AF7-5EBFAC2ACBAA}" srcOrd="0" destOrd="0" presId="urn:microsoft.com/office/officeart/2005/8/layout/hProcess9"/>
    <dgm:cxn modelId="{4BD5C07F-C95F-4038-A2B9-8CF10AB22805}" type="presParOf" srcId="{DE05B71A-08DF-4742-A602-97C332A4A266}" destId="{1B781DA3-D7D0-4091-B089-C4EA6B4471A4}" srcOrd="1" destOrd="0" presId="urn:microsoft.com/office/officeart/2005/8/layout/hProcess9"/>
    <dgm:cxn modelId="{67F412B2-3038-411B-88DD-4AD68CA1A892}" type="presParOf" srcId="{DE05B71A-08DF-4742-A602-97C332A4A266}" destId="{3A0687B6-846E-48FC-9A1E-581B01425A0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2ADB9-E026-4B28-B752-E96290A2CE2F}">
      <dsp:nvSpPr>
        <dsp:cNvPr id="0" name=""/>
        <dsp:cNvSpPr/>
      </dsp:nvSpPr>
      <dsp:spPr>
        <a:xfrm>
          <a:off x="183958" y="0"/>
          <a:ext cx="2084868" cy="2346714"/>
        </a:xfrm>
        <a:prstGeom prst="rightArrow">
          <a:avLst/>
        </a:prstGeom>
        <a:solidFill>
          <a:srgbClr val="9919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2EFDC-4F49-4261-9AF7-5EBFAC2ACBAA}">
      <dsp:nvSpPr>
        <dsp:cNvPr id="0" name=""/>
        <dsp:cNvSpPr/>
      </dsp:nvSpPr>
      <dsp:spPr>
        <a:xfrm>
          <a:off x="11287" y="704014"/>
          <a:ext cx="1185193" cy="938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Caractère innovant</a:t>
          </a:r>
          <a:endParaRPr lang="fr-FR" sz="1400" kern="1200" dirty="0"/>
        </a:p>
      </dsp:txBody>
      <dsp:txXfrm>
        <a:off x="57110" y="749837"/>
        <a:ext cx="1093547" cy="847039"/>
      </dsp:txXfrm>
    </dsp:sp>
    <dsp:sp modelId="{3A0687B6-846E-48FC-9A1E-581B01425A0E}">
      <dsp:nvSpPr>
        <dsp:cNvPr id="0" name=""/>
        <dsp:cNvSpPr/>
      </dsp:nvSpPr>
      <dsp:spPr>
        <a:xfrm>
          <a:off x="1256304" y="704014"/>
          <a:ext cx="1185193" cy="9386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 et mise en œuvre partenariale</a:t>
          </a:r>
          <a:endParaRPr lang="fr-FR" sz="1400" kern="1200" dirty="0"/>
        </a:p>
      </dsp:txBody>
      <dsp:txXfrm>
        <a:off x="1302127" y="749837"/>
        <a:ext cx="1093547" cy="847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29857" y="1427393"/>
            <a:ext cx="62952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Financement d’une ou plusieurs actions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Sortie(s)/Activité(s) à la journée</a:t>
            </a:r>
          </a:p>
          <a:p>
            <a:endParaRPr lang="fr-FR" sz="1400" b="1" dirty="0"/>
          </a:p>
          <a:p>
            <a:r>
              <a:rPr lang="fr-FR" sz="1400" b="1" dirty="0" smtClean="0"/>
              <a:t>Petit matériel (informatique…) en lien avec un projet (dépense &lt; à </a:t>
            </a:r>
            <a:r>
              <a:rPr lang="fr-FR" sz="1400" b="1" dirty="0" smtClean="0"/>
              <a:t>1000 </a:t>
            </a:r>
            <a:r>
              <a:rPr lang="fr-FR" sz="1400" b="1" dirty="0" smtClean="0"/>
              <a:t>€)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Matériel </a:t>
            </a:r>
            <a:r>
              <a:rPr lang="fr-FR" sz="1400" b="1" dirty="0"/>
              <a:t>culturel (livres…) </a:t>
            </a:r>
            <a:endParaRPr lang="fr-FR" sz="1400" b="1" dirty="0" smtClean="0"/>
          </a:p>
          <a:p>
            <a:endParaRPr lang="fr-FR" sz="1400" b="1" dirty="0"/>
          </a:p>
          <a:p>
            <a:r>
              <a:rPr lang="fr-FR" sz="1400" b="1" dirty="0"/>
              <a:t>Mobilier scolaire / classes flexibles (bien être en classe…), </a:t>
            </a:r>
            <a:r>
              <a:rPr lang="fr-FR" sz="1400" b="1" u="sng" dirty="0"/>
              <a:t>si refus de financement par le FIP (fonds d’innovation pédagogique)  </a:t>
            </a:r>
          </a:p>
          <a:p>
            <a:endParaRPr lang="fr-FR" sz="1400" b="1" dirty="0"/>
          </a:p>
          <a:p>
            <a:r>
              <a:rPr lang="fr-FR" sz="1400" b="1" dirty="0" smtClean="0"/>
              <a:t>Investissement (dépense &gt; à </a:t>
            </a:r>
            <a:r>
              <a:rPr lang="fr-FR" sz="1400" b="1" dirty="0" smtClean="0"/>
              <a:t>1000 </a:t>
            </a:r>
            <a:r>
              <a:rPr lang="fr-FR" sz="1400" b="1" dirty="0" smtClean="0"/>
              <a:t>€)</a:t>
            </a:r>
          </a:p>
          <a:p>
            <a:endParaRPr lang="fr-FR" sz="1400" b="1" dirty="0"/>
          </a:p>
          <a:p>
            <a:r>
              <a:rPr lang="fr-FR" sz="1400" b="1" dirty="0" smtClean="0"/>
              <a:t>Financement global d’une structure</a:t>
            </a:r>
          </a:p>
          <a:p>
            <a:endParaRPr lang="fr-FR" sz="1400" b="1" dirty="0"/>
          </a:p>
          <a:p>
            <a:r>
              <a:rPr lang="fr-FR" sz="1400" b="1" dirty="0" smtClean="0"/>
              <a:t>Frais </a:t>
            </a:r>
            <a:r>
              <a:rPr lang="fr-FR" sz="1400" b="1" dirty="0" smtClean="0"/>
              <a:t>d’hébergement (sur un séjour…)</a:t>
            </a:r>
            <a:endParaRPr lang="fr-FR" sz="1400" b="1" dirty="0"/>
          </a:p>
          <a:p>
            <a:endParaRPr lang="fr-FR" sz="1400" b="1" dirty="0"/>
          </a:p>
          <a:p>
            <a:r>
              <a:rPr lang="fr-FR" sz="1400" b="1" dirty="0" smtClean="0"/>
              <a:t>Manuels scolaires </a:t>
            </a:r>
          </a:p>
          <a:p>
            <a:endParaRPr lang="fr-FR" sz="1400" b="1" dirty="0"/>
          </a:p>
          <a:p>
            <a:r>
              <a:rPr lang="fr-FR" sz="1400" b="1" dirty="0" smtClean="0"/>
              <a:t>Cofinancement </a:t>
            </a:r>
            <a:r>
              <a:rPr lang="fr-FR" sz="1400" b="1" dirty="0"/>
              <a:t>de postes d’ATSEM, d’AESH, d’agents des </a:t>
            </a:r>
            <a:r>
              <a:rPr lang="fr-FR" sz="1400" b="1" dirty="0" smtClean="0"/>
              <a:t>collectivités</a:t>
            </a:r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4" name="Image 3" descr="Clipart - &lt;strong&gt;ok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79" y="1467905"/>
            <a:ext cx="252000" cy="252000"/>
          </a:xfrm>
          <a:prstGeom prst="rect">
            <a:avLst/>
          </a:prstGeom>
        </p:spPr>
      </p:pic>
      <p:pic>
        <p:nvPicPr>
          <p:cNvPr id="6" name="Image 5" descr="File:&lt;strong&gt;Forbidden&lt;/strong&gt; Symbol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36" y="3797608"/>
            <a:ext cx="252000" cy="252000"/>
          </a:xfrm>
          <a:prstGeom prst="rect">
            <a:avLst/>
          </a:prstGeom>
        </p:spPr>
      </p:pic>
      <p:pic>
        <p:nvPicPr>
          <p:cNvPr id="9" name="Image 8" descr="File:&lt;strong&gt;Forbidden&lt;/strong&gt; Symbol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64" y="5069732"/>
            <a:ext cx="252000" cy="252000"/>
          </a:xfrm>
          <a:prstGeom prst="rect">
            <a:avLst/>
          </a:prstGeom>
        </p:spPr>
      </p:pic>
      <p:pic>
        <p:nvPicPr>
          <p:cNvPr id="10" name="Image 9" descr="Clipart - &lt;strong&gt;ok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3" y="1885905"/>
            <a:ext cx="252000" cy="252000"/>
          </a:xfrm>
          <a:prstGeom prst="rect">
            <a:avLst/>
          </a:prstGeom>
        </p:spPr>
      </p:pic>
      <p:pic>
        <p:nvPicPr>
          <p:cNvPr id="11" name="Image 10" descr="Clipart - &lt;strong&gt;ok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05" y="2319057"/>
            <a:ext cx="252000" cy="252000"/>
          </a:xfrm>
          <a:prstGeom prst="rect">
            <a:avLst/>
          </a:prstGeom>
        </p:spPr>
      </p:pic>
      <p:pic>
        <p:nvPicPr>
          <p:cNvPr id="12" name="Image 11" descr="Clipart - &lt;strong&gt;ok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78" y="2735368"/>
            <a:ext cx="252000" cy="252000"/>
          </a:xfrm>
          <a:prstGeom prst="rect">
            <a:avLst/>
          </a:prstGeom>
        </p:spPr>
      </p:pic>
      <p:pic>
        <p:nvPicPr>
          <p:cNvPr id="13" name="Image 12" descr="File:&lt;strong&gt;Forbidden&lt;/strong&gt; Symbol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63" y="4228351"/>
            <a:ext cx="252000" cy="252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159189" y="585449"/>
            <a:ext cx="4762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Ce qui est éligible pour la Cité éducative… </a:t>
            </a:r>
          </a:p>
          <a:p>
            <a:r>
              <a:rPr lang="fr-FR" sz="2000" b="1" i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fr-FR" sz="2000" b="1" i="1" dirty="0" smtClean="0">
                <a:solidFill>
                  <a:schemeClr val="tx2">
                    <a:lumMod val="75000"/>
                  </a:schemeClr>
                </a:solidFill>
              </a:rPr>
              <a:t>t ce qu’elle ne peut pas financer !</a:t>
            </a:r>
            <a:endParaRPr lang="fr-FR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53" y="326031"/>
            <a:ext cx="2171233" cy="1227632"/>
          </a:xfrm>
          <a:prstGeom prst="rect">
            <a:avLst/>
          </a:prstGeom>
        </p:spPr>
      </p:pic>
      <p:pic>
        <p:nvPicPr>
          <p:cNvPr id="16" name="Image 15" descr="File:&lt;strong&gt;Forbidden&lt;/strong&gt; Symbol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25" y="4667580"/>
            <a:ext cx="252000" cy="252000"/>
          </a:xfrm>
          <a:prstGeom prst="rect">
            <a:avLst/>
          </a:prstGeom>
        </p:spPr>
      </p:pic>
      <p:pic>
        <p:nvPicPr>
          <p:cNvPr id="14" name="Image 13" descr="File:&lt;strong&gt;Forbidden&lt;/strong&gt; Symbol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43" y="5514549"/>
            <a:ext cx="252000" cy="252000"/>
          </a:xfrm>
          <a:prstGeom prst="rect">
            <a:avLst/>
          </a:prstGeom>
        </p:spPr>
      </p:pic>
      <p:pic>
        <p:nvPicPr>
          <p:cNvPr id="17" name="Image 16" descr="Clipart - &lt;strong&gt;ok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33" y="3244704"/>
            <a:ext cx="252000" cy="252000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17313870"/>
              </p:ext>
            </p:extLst>
          </p:nvPr>
        </p:nvGraphicFramePr>
        <p:xfrm>
          <a:off x="8268672" y="2916450"/>
          <a:ext cx="2452786" cy="234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68672" y="1726367"/>
            <a:ext cx="257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priorité sera donnée aux projets répondant aux critères suivants 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8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337</TotalTime>
  <Words>123</Words>
  <Application>Microsoft Office PowerPoint</Application>
  <PresentationFormat>Grand écran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Franklin Gothic Book</vt:lpstr>
      <vt:lpstr>Crop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FRERE Jean-Baptiste</dc:creator>
  <cp:lastModifiedBy>FRERE Jean-Baptiste</cp:lastModifiedBy>
  <cp:revision>16</cp:revision>
  <cp:lastPrinted>2024-03-22T12:00:40Z</cp:lastPrinted>
  <dcterms:created xsi:type="dcterms:W3CDTF">2024-03-19T09:26:44Z</dcterms:created>
  <dcterms:modified xsi:type="dcterms:W3CDTF">2024-03-29T09:04:47Z</dcterms:modified>
</cp:coreProperties>
</file>